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3" r:id="rId4"/>
    <p:sldId id="265" r:id="rId5"/>
    <p:sldId id="257" r:id="rId6"/>
    <p:sldId id="260" r:id="rId7"/>
    <p:sldId id="261" r:id="rId8"/>
    <p:sldId id="259" r:id="rId9"/>
    <p:sldId id="262" r:id="rId10"/>
    <p:sldId id="266" r:id="rId11"/>
    <p:sldId id="268" r:id="rId12"/>
    <p:sldId id="258" r:id="rId13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>
                <a:effectLst/>
              </a:rPr>
              <a:t>Απάντησαν 88 Υπηρεσίες/Τμήματα</a:t>
            </a:r>
            <a:endParaRPr lang="el-G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Στατιστικά!$A$3:$A$9</c:f>
              <c:strCache>
                <c:ptCount val="7"/>
                <c:pt idx="0">
                  <c:v>Υπεύθυνος Προστασίας Δεδομένων (ΥΠΔ)</c:v>
                </c:pt>
                <c:pt idx="1">
                  <c:v>Ανάρτηση στοιχείων ΥΠΔ στην ιστοσελίδα</c:v>
                </c:pt>
                <c:pt idx="2">
                  <c:v>Ανακοίνωση καθορισμού ΥΠΔ στο προσωπικό</c:v>
                </c:pt>
                <c:pt idx="3">
                  <c:v>Αρχείο δραστηριοτήτων</c:v>
                </c:pt>
                <c:pt idx="4">
                  <c:v>Εκπαίδευση προσωπικού</c:v>
                </c:pt>
                <c:pt idx="5">
                  <c:v>Πολιτική προστασίας δεδομένων</c:v>
                </c:pt>
                <c:pt idx="6">
                  <c:v>Διαδικασίες ικανοποίησης αιτημάτων</c:v>
                </c:pt>
              </c:strCache>
            </c:strRef>
          </c:cat>
          <c:val>
            <c:numRef>
              <c:f>Στατιστικά!$F$3:$F$9</c:f>
              <c:numCache>
                <c:formatCode>0%</c:formatCode>
                <c:ptCount val="7"/>
                <c:pt idx="0">
                  <c:v>0.96590909090909094</c:v>
                </c:pt>
                <c:pt idx="1">
                  <c:v>0.64772727272727271</c:v>
                </c:pt>
                <c:pt idx="2">
                  <c:v>0.86363636363636365</c:v>
                </c:pt>
                <c:pt idx="3">
                  <c:v>0.79545454545454541</c:v>
                </c:pt>
                <c:pt idx="4">
                  <c:v>0.625</c:v>
                </c:pt>
                <c:pt idx="5">
                  <c:v>0.40909090909090912</c:v>
                </c:pt>
                <c:pt idx="6">
                  <c:v>0.52272727272727271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D-442E-9FB7-5E0079C1E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105600"/>
        <c:axId val="640110848"/>
      </c:barChart>
      <c:catAx>
        <c:axId val="640105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10848"/>
        <c:crosses val="autoZero"/>
        <c:auto val="1"/>
        <c:lblAlgn val="ctr"/>
        <c:lblOffset val="100"/>
        <c:noMultiLvlLbl val="0"/>
      </c:catAx>
      <c:valAx>
        <c:axId val="64011084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056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/>
              <a:t>Καταγραμμένα</a:t>
            </a:r>
            <a:r>
              <a:rPr lang="el-GR" sz="1800" baseline="0" dirty="0"/>
              <a:t> Μέτρα Ασφαλείας Ασφαλιστικών</a:t>
            </a:r>
          </a:p>
          <a:p>
            <a:pPr>
              <a:defRPr/>
            </a:pPr>
            <a:r>
              <a:rPr lang="el-GR" sz="1800" baseline="0" dirty="0"/>
              <a:t>(%)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Πολιτική Ασφάλειας Πληροφοριών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Sheet1!$B$46:$E$46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Sheet1!$B$47:$E$47</c:f>
              <c:numCache>
                <c:formatCode>0</c:formatCode>
                <c:ptCount val="4"/>
                <c:pt idx="0">
                  <c:v>94.117647058823522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D-4A0F-BB41-B9142F8CFEB9}"/>
            </c:ext>
          </c:extLst>
        </c:ser>
        <c:ser>
          <c:idx val="1"/>
          <c:order val="1"/>
          <c:tx>
            <c:strRef>
              <c:f>Sheet1!$A$48</c:f>
              <c:strCache>
                <c:ptCount val="1"/>
                <c:pt idx="0">
                  <c:v>Οργανωτικά Μέτρα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Sheet1!$B$46:$E$46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Sheet1!$B$48:$E$48</c:f>
              <c:numCache>
                <c:formatCode>0</c:formatCode>
                <c:ptCount val="4"/>
                <c:pt idx="0">
                  <c:v>94.117647058823522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D-4A0F-BB41-B9142F8CFEB9}"/>
            </c:ext>
          </c:extLst>
        </c:ser>
        <c:ser>
          <c:idx val="2"/>
          <c:order val="2"/>
          <c:tx>
            <c:strRef>
              <c:f>Sheet1!$A$49</c:f>
              <c:strCache>
                <c:ptCount val="1"/>
                <c:pt idx="0">
                  <c:v>Τεχνικά Μέτρα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Sheet1!$B$46:$E$46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Sheet1!$B$49:$E$49</c:f>
              <c:numCache>
                <c:formatCode>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D-4A0F-BB41-B9142F8CFEB9}"/>
            </c:ext>
          </c:extLst>
        </c:ser>
        <c:ser>
          <c:idx val="3"/>
          <c:order val="3"/>
          <c:tx>
            <c:strRef>
              <c:f>Sheet1!$A$50</c:f>
              <c:strCache>
                <c:ptCount val="1"/>
                <c:pt idx="0">
                  <c:v>Μέτρα Φυσικής Ασφάλειας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Sheet1!$B$46:$E$46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Sheet1!$B$50:$E$50</c:f>
              <c:numCache>
                <c:formatCode>0</c:formatCode>
                <c:ptCount val="4"/>
                <c:pt idx="0">
                  <c:v>100</c:v>
                </c:pt>
                <c:pt idx="1">
                  <c:v>90.909090909090907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DD-4A0F-BB41-B9142F8CFEB9}"/>
            </c:ext>
          </c:extLst>
        </c:ser>
        <c:ser>
          <c:idx val="4"/>
          <c:order val="4"/>
          <c:tx>
            <c:strRef>
              <c:f>Sheet1!$A$51</c:f>
              <c:strCache>
                <c:ptCount val="1"/>
                <c:pt idx="0">
                  <c:v>Σχέδιο Ανάκαμψης από Καταστροφές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Sheet1!$B$46:$E$46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Sheet1!$B$51:$E$51</c:f>
              <c:numCache>
                <c:formatCode>0</c:formatCode>
                <c:ptCount val="4"/>
                <c:pt idx="0">
                  <c:v>94.117647058823522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DD-4A0F-BB41-B9142F8CF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823576"/>
        <c:axId val="525466088"/>
      </c:barChart>
      <c:catAx>
        <c:axId val="46382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66088"/>
        <c:crosses val="autoZero"/>
        <c:auto val="1"/>
        <c:lblAlgn val="ctr"/>
        <c:lblOffset val="100"/>
        <c:noMultiLvlLbl val="0"/>
      </c:catAx>
      <c:valAx>
        <c:axId val="5254660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23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>
                <a:effectLst/>
              </a:rPr>
              <a:t>Υπεύθυνος Προστασίας Δεδομένων (%)</a:t>
            </a:r>
            <a:r>
              <a:rPr lang="el-GR" sz="1800" b="0" i="0" u="none" strike="noStrike" baseline="0"/>
              <a:t> 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(Sheet1!$I$4,Sheet1!$I$20)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(Sheet1!$J$4,Sheet1!$J$20)</c:f>
              <c:numCache>
                <c:formatCode>0</c:formatCode>
                <c:ptCount val="2"/>
                <c:pt idx="0">
                  <c:v>77.777777777777786</c:v>
                </c:pt>
                <c:pt idx="1">
                  <c:v>88.235294117647058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8-4569-825C-2D500191541E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(Sheet1!$I$4,Sheet1!$I$20)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(Sheet1!$K$4,Sheet1!$K$20)</c:f>
              <c:numCache>
                <c:formatCode>0</c:formatCode>
                <c:ptCount val="2"/>
                <c:pt idx="0">
                  <c:v>60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8-4569-825C-2D500191541E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(Sheet1!$I$4,Sheet1!$I$20)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(Sheet1!$L$4,Sheet1!$L$20)</c:f>
              <c:numCache>
                <c:formatCode>0</c:formatCode>
                <c:ptCount val="2"/>
                <c:pt idx="0">
                  <c:v>71.428571428571431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8-4569-825C-2D500191541E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(Sheet1!$I$4,Sheet1!$I$20)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(Sheet1!$M$4,Sheet1!$M$20)</c:f>
              <c:numCache>
                <c:formatCode>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98-4569-825C-2D5001915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 dirty="0">
                <a:effectLst/>
              </a:rPr>
              <a:t>Αρχείο Δραστηριοτήτων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>
                <a:effectLst/>
              </a:rPr>
              <a:t>(%)</a:t>
            </a:r>
            <a:r>
              <a:rPr lang="el-GR" sz="1800" b="0" i="0" u="none" strike="noStrike" baseline="0" dirty="0"/>
              <a:t>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(Sheet1!$I$5,Sheet1!$I$21)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(Sheet1!$J$5,Sheet1!$J$21)</c:f>
              <c:numCache>
                <c:formatCode>0</c:formatCode>
                <c:ptCount val="2"/>
                <c:pt idx="0">
                  <c:v>66.666666666666657</c:v>
                </c:pt>
                <c:pt idx="1">
                  <c:v>88.235294117647058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A-4A7F-9C01-03FC6868E775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(Sheet1!$I$5,Sheet1!$I$21)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(Sheet1!$K$5,Sheet1!$K$21)</c:f>
              <c:numCache>
                <c:formatCode>0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A-4A7F-9C01-03FC6868E775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(Sheet1!$I$5,Sheet1!$I$21)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(Sheet1!$L$5,Sheet1!$L$21)</c:f>
              <c:numCache>
                <c:formatCode>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A-4A7F-9C01-03FC6868E775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(Sheet1!$I$5,Sheet1!$I$21)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(Sheet1!$M$5,Sheet1!$M$21)</c:f>
              <c:numCache>
                <c:formatCode>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A-4A7F-9C01-03FC6868E7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 dirty="0">
                <a:effectLst/>
              </a:rPr>
              <a:t>Πολιτική απευθείας εμπορικής προώθησης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>
                <a:effectLst/>
              </a:rPr>
              <a:t>(%)</a:t>
            </a:r>
            <a:r>
              <a:rPr lang="el-GR" sz="1800" b="0" i="0" u="none" strike="noStrike" baseline="0" dirty="0"/>
              <a:t> </a:t>
            </a:r>
            <a:endParaRPr lang="en-US" sz="1800" dirty="0"/>
          </a:p>
        </c:rich>
      </c:tx>
      <c:layout>
        <c:manualLayout>
          <c:xMode val="edge"/>
          <c:yMode val="edge"/>
          <c:x val="0.14095771101951354"/>
          <c:y val="1.362303315224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(Sheet1!$I$8,Sheet1!$I$24)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(Sheet1!$J$8,Sheet1!$J$24)</c:f>
              <c:numCache>
                <c:formatCode>0</c:formatCode>
                <c:ptCount val="2"/>
                <c:pt idx="0">
                  <c:v>33.333333333333329</c:v>
                </c:pt>
                <c:pt idx="1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8-4569-825C-2D500191541E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(Sheet1!$I$8,Sheet1!$I$24)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(Sheet1!$K$8,Sheet1!$K$24)</c:f>
              <c:numCache>
                <c:formatCode>0</c:formatCode>
                <c:ptCount val="2"/>
                <c:pt idx="0">
                  <c:v>30</c:v>
                </c:pt>
                <c:pt idx="1">
                  <c:v>27.27272727272727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8-4569-825C-2D500191541E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(Sheet1!$I$8,Sheet1!$I$24)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(Sheet1!$L$8,Sheet1!$L$24)</c:f>
              <c:numCache>
                <c:formatCode>0</c:formatCode>
                <c:ptCount val="2"/>
                <c:pt idx="0">
                  <c:v>71.428571428571431</c:v>
                </c:pt>
                <c:pt idx="1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8-4569-825C-2D500191541E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(Sheet1!$I$8,Sheet1!$I$24)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(Sheet1!$M$8,Sheet1!$M$24)</c:f>
              <c:numCache>
                <c:formatCode>0</c:formatCode>
                <c:ptCount val="2"/>
                <c:pt idx="0">
                  <c:v>60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98-4569-825C-2D5001915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 dirty="0">
                <a:effectLst/>
              </a:rPr>
              <a:t>Πολιτική Προστασίας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>
                <a:effectLst/>
              </a:rPr>
              <a:t>(%)</a:t>
            </a:r>
            <a:r>
              <a:rPr lang="el-GR" sz="1800" b="0" i="0" u="none" strike="noStrike" baseline="0" dirty="0"/>
              <a:t>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(Sheet1!$I$7,Sheet1!$I$23)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(Sheet1!$J$7,Sheet1!$J$23)</c:f>
              <c:numCache>
                <c:formatCode>0</c:formatCode>
                <c:ptCount val="2"/>
                <c:pt idx="0">
                  <c:v>77.777777777777786</c:v>
                </c:pt>
                <c:pt idx="1">
                  <c:v>94.117647058823522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9-425A-9706-BD2F353B9605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(Sheet1!$I$7,Sheet1!$I$23)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(Sheet1!$K$7,Sheet1!$K$23)</c:f>
              <c:numCache>
                <c:formatCode>0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9-425A-9706-BD2F353B9605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(Sheet1!$I$7,Sheet1!$I$23)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(Sheet1!$L$7,Sheet1!$L$23)</c:f>
              <c:numCache>
                <c:formatCode>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C9-425A-9706-BD2F353B9605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(Sheet1!$I$7,Sheet1!$I$23)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(Sheet1!$M$7,Sheet1!$M$23)</c:f>
              <c:numCache>
                <c:formatCode>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C9-425A-9706-BD2F353B96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 dirty="0">
                <a:effectLst/>
              </a:rPr>
              <a:t>Διαβίβαση δεδομένων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>
                <a:effectLst/>
              </a:rPr>
              <a:t>(%)</a:t>
            </a:r>
            <a:r>
              <a:rPr lang="el-GR" sz="1800" b="0" i="0" u="none" strike="noStrike" baseline="0" dirty="0"/>
              <a:t>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(Sheet1!$I$11,Sheet1!$I$27)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(Sheet1!$J$11,Sheet1!$J$27)</c:f>
              <c:numCache>
                <c:formatCode>0</c:formatCode>
                <c:ptCount val="2"/>
                <c:pt idx="0">
                  <c:v>0</c:v>
                </c:pt>
                <c:pt idx="1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A-4A7F-9C01-03FC6868E775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(Sheet1!$I$11,Sheet1!$I$27)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(Sheet1!$K$11,Sheet1!$K$27)</c:f>
              <c:numCache>
                <c:formatCode>0</c:formatCode>
                <c:ptCount val="2"/>
                <c:pt idx="0">
                  <c:v>0</c:v>
                </c:pt>
                <c:pt idx="1">
                  <c:v>45.454545454545453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A-4A7F-9C01-03FC6868E775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(Sheet1!$I$11,Sheet1!$I$27)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(Sheet1!$L$11,Sheet1!$L$27)</c:f>
              <c:numCache>
                <c:formatCode>0</c:formatCode>
                <c:ptCount val="2"/>
                <c:pt idx="0">
                  <c:v>14.285714285714285</c:v>
                </c:pt>
                <c:pt idx="1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A-4A7F-9C01-03FC6868E775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(Sheet1!$I$11,Sheet1!$I$27)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(Sheet1!$M$11,Sheet1!$M$27)</c:f>
              <c:numCache>
                <c:formatCode>0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A-4A7F-9C01-03FC6868E7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 dirty="0">
                <a:effectLst/>
              </a:rPr>
              <a:t>Ανάθεση έργου σε τρίτους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>
                <a:effectLst/>
              </a:rPr>
              <a:t>(%)</a:t>
            </a:r>
            <a:r>
              <a:rPr lang="el-GR" sz="1800" b="0" i="0" u="none" strike="noStrike" baseline="0" dirty="0"/>
              <a:t>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(Sheet1!$I$9,Sheet1!$I$25)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(Sheet1!$J$9,Sheet1!$J$25)</c:f>
              <c:numCache>
                <c:formatCode>0</c:formatCode>
                <c:ptCount val="2"/>
                <c:pt idx="0">
                  <c:v>55.555555555555557</c:v>
                </c:pt>
                <c:pt idx="1">
                  <c:v>76.470588235294116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7-4975-BF8F-64EF814D3693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(Sheet1!$I$9,Sheet1!$I$25)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(Sheet1!$K$9,Sheet1!$K$25)</c:f>
              <c:numCache>
                <c:formatCode>0</c:formatCode>
                <c:ptCount val="2"/>
                <c:pt idx="0">
                  <c:v>20</c:v>
                </c:pt>
                <c:pt idx="1">
                  <c:v>90.909090909090907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7-4975-BF8F-64EF814D3693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(Sheet1!$I$9,Sheet1!$I$25)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(Sheet1!$L$9,Sheet1!$L$25)</c:f>
              <c:numCache>
                <c:formatCode>0</c:formatCode>
                <c:ptCount val="2"/>
                <c:pt idx="0">
                  <c:v>71.428571428571431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7-4975-BF8F-64EF814D3693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(Sheet1!$I$9,Sheet1!$I$25)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(Sheet1!$M$9,Sheet1!$M$25)</c:f>
              <c:numCache>
                <c:formatCode>0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07-4975-BF8F-64EF814D36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0" i="0" u="none" strike="noStrike" baseline="0" dirty="0">
                <a:effectLst/>
              </a:rPr>
              <a:t>Εκτίμηση Αντικτύπου</a:t>
            </a:r>
            <a:r>
              <a:rPr lang="el-GR" sz="1800" b="0" i="0" u="none" strike="noStrike" baseline="0" dirty="0"/>
              <a:t> </a:t>
            </a:r>
            <a:r>
              <a:rPr lang="el-GR" sz="1800" b="0" i="0" u="none" strike="noStrike" baseline="0" dirty="0">
                <a:effectLst/>
              </a:rPr>
              <a:t>(%)</a:t>
            </a:r>
            <a:r>
              <a:rPr lang="el-GR" sz="1800" b="0" i="0" u="none" strike="noStrike" baseline="0" dirty="0"/>
              <a:t> </a:t>
            </a:r>
            <a:endParaRPr lang="en-US" sz="1800" dirty="0"/>
          </a:p>
        </c:rich>
      </c:tx>
      <c:layout>
        <c:manualLayout>
          <c:xMode val="edge"/>
          <c:yMode val="edge"/>
          <c:x val="0.27162960541445247"/>
          <c:y val="1.81640442029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Μικρές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(Sheet1!$I$6,Sheet1!$I$22)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(Sheet1!$J$6,Sheet1!$J$22)</c:f>
              <c:numCache>
                <c:formatCode>0</c:formatCode>
                <c:ptCount val="2"/>
                <c:pt idx="0">
                  <c:v>44.444444444444443</c:v>
                </c:pt>
                <c:pt idx="1">
                  <c:v>70.588235294117652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8-4569-825C-2D500191541E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Μεσαίες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(Sheet1!$I$6,Sheet1!$I$22)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(Sheet1!$K$6,Sheet1!$K$22)</c:f>
              <c:numCache>
                <c:formatCode>0</c:formatCode>
                <c:ptCount val="2"/>
                <c:pt idx="0">
                  <c:v>10</c:v>
                </c:pt>
                <c:pt idx="1">
                  <c:v>81.818181818181827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8-4569-825C-2D500191541E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Μεγάλες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(Sheet1!$I$6,Sheet1!$I$22)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(Sheet1!$L$6,Sheet1!$L$22)</c:f>
              <c:numCache>
                <c:formatCode>0</c:formatCode>
                <c:ptCount val="2"/>
                <c:pt idx="0">
                  <c:v>28.571428571428569</c:v>
                </c:pt>
                <c:pt idx="1">
                  <c:v>85.714285714285708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8-4569-825C-2D500191541E}"/>
            </c:ext>
          </c:extLst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Πολύ Μεγάλες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(Sheet1!$I$6,Sheet1!$I$22)</c:f>
              <c:strCache>
                <c:ptCount val="2"/>
                <c:pt idx="0">
                  <c:v>Υπεραγορές</c:v>
                </c:pt>
                <c:pt idx="1">
                  <c:v>Ασφαλιστικές</c:v>
                </c:pt>
              </c:strCache>
            </c:strRef>
          </c:cat>
          <c:val>
            <c:numRef>
              <c:f>(Sheet1!$M$6,Sheet1!$M$22)</c:f>
              <c:numCache>
                <c:formatCode>0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98-4569-825C-2D5001915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054144"/>
        <c:axId val="503048568"/>
      </c:barChart>
      <c:catAx>
        <c:axId val="5030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48568"/>
        <c:crosses val="autoZero"/>
        <c:auto val="1"/>
        <c:lblAlgn val="ctr"/>
        <c:lblOffset val="100"/>
        <c:noMultiLvlLbl val="0"/>
      </c:catAx>
      <c:valAx>
        <c:axId val="503048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0541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/>
              <a:t>Καταγραμμένα</a:t>
            </a:r>
            <a:r>
              <a:rPr lang="el-GR" sz="1800" baseline="0" dirty="0"/>
              <a:t> Μέτρα Ασφαλείας Υπεραγορών</a:t>
            </a:r>
          </a:p>
          <a:p>
            <a:pPr>
              <a:defRPr sz="1800"/>
            </a:pPr>
            <a:r>
              <a:rPr lang="el-GR" sz="1800" baseline="0" dirty="0"/>
              <a:t>(%)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Sheet1!$A$39</c:f>
              <c:strCache>
                <c:ptCount val="1"/>
                <c:pt idx="0">
                  <c:v>Πολιτική Ασφάλειας Πληροφοριών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Sheet1!$B$38:$E$38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Sheet1!$B$39:$E$39</c:f>
              <c:numCache>
                <c:formatCode>0</c:formatCode>
                <c:ptCount val="4"/>
                <c:pt idx="0">
                  <c:v>66.666666666666657</c:v>
                </c:pt>
                <c:pt idx="1">
                  <c:v>40</c:v>
                </c:pt>
                <c:pt idx="2">
                  <c:v>71.428571428571431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D-4A0F-BB41-B9142F8CFEB9}"/>
            </c:ext>
          </c:extLst>
        </c:ser>
        <c:ser>
          <c:idx val="1"/>
          <c:order val="1"/>
          <c:tx>
            <c:strRef>
              <c:f>Sheet1!$A$40</c:f>
              <c:strCache>
                <c:ptCount val="1"/>
                <c:pt idx="0">
                  <c:v>Οργανωτικά Μέτρα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Sheet1!$B$38:$E$38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Sheet1!$B$40:$E$40</c:f>
              <c:numCache>
                <c:formatCode>0</c:formatCode>
                <c:ptCount val="4"/>
                <c:pt idx="0">
                  <c:v>55.555555555555557</c:v>
                </c:pt>
                <c:pt idx="1">
                  <c:v>40</c:v>
                </c:pt>
                <c:pt idx="2">
                  <c:v>85.714285714285708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DD-4A0F-BB41-B9142F8CFEB9}"/>
            </c:ext>
          </c:extLst>
        </c:ser>
        <c:ser>
          <c:idx val="2"/>
          <c:order val="2"/>
          <c:tx>
            <c:strRef>
              <c:f>Sheet1!$A$41</c:f>
              <c:strCache>
                <c:ptCount val="1"/>
                <c:pt idx="0">
                  <c:v>Τεχνικά Μέτρα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Sheet1!$B$38:$E$38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Sheet1!$B$41:$E$41</c:f>
              <c:numCache>
                <c:formatCode>0</c:formatCode>
                <c:ptCount val="4"/>
                <c:pt idx="0">
                  <c:v>77.777777777777786</c:v>
                </c:pt>
                <c:pt idx="1">
                  <c:v>40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DD-4A0F-BB41-B9142F8CFEB9}"/>
            </c:ext>
          </c:extLst>
        </c:ser>
        <c:ser>
          <c:idx val="3"/>
          <c:order val="3"/>
          <c:tx>
            <c:strRef>
              <c:f>Sheet1!$A$42</c:f>
              <c:strCache>
                <c:ptCount val="1"/>
                <c:pt idx="0">
                  <c:v>Μέτρα Φυσικής Ασφάλειας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Sheet1!$B$38:$E$38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Sheet1!$B$42:$E$42</c:f>
              <c:numCache>
                <c:formatCode>0</c:formatCode>
                <c:ptCount val="4"/>
                <c:pt idx="0">
                  <c:v>77.777777777777786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DD-4A0F-BB41-B9142F8CFEB9}"/>
            </c:ext>
          </c:extLst>
        </c:ser>
        <c:ser>
          <c:idx val="4"/>
          <c:order val="4"/>
          <c:tx>
            <c:strRef>
              <c:f>Sheet1!$A$43</c:f>
              <c:strCache>
                <c:ptCount val="1"/>
                <c:pt idx="0">
                  <c:v>Σχέδιο Ανάκαμψης από Καταστροφές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Sheet1!$B$38:$E$38</c:f>
              <c:strCache>
                <c:ptCount val="4"/>
                <c:pt idx="0">
                  <c:v>Μικρές</c:v>
                </c:pt>
                <c:pt idx="1">
                  <c:v>Μεσαίες</c:v>
                </c:pt>
                <c:pt idx="2">
                  <c:v>Μεγάλες</c:v>
                </c:pt>
                <c:pt idx="3">
                  <c:v>Πολύ Μεγάλες</c:v>
                </c:pt>
              </c:strCache>
            </c:strRef>
          </c:cat>
          <c:val>
            <c:numRef>
              <c:f>Sheet1!$B$43:$E$43</c:f>
              <c:numCache>
                <c:formatCode>0</c:formatCode>
                <c:ptCount val="4"/>
                <c:pt idx="0">
                  <c:v>44.444444444444443</c:v>
                </c:pt>
                <c:pt idx="1">
                  <c:v>40</c:v>
                </c:pt>
                <c:pt idx="2">
                  <c:v>28.571428571428569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DD-4A0F-BB41-B9142F8CFE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823576"/>
        <c:axId val="525466088"/>
      </c:barChart>
      <c:catAx>
        <c:axId val="46382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66088"/>
        <c:crosses val="autoZero"/>
        <c:auto val="1"/>
        <c:lblAlgn val="ctr"/>
        <c:lblOffset val="100"/>
        <c:noMultiLvlLbl val="0"/>
      </c:catAx>
      <c:valAx>
        <c:axId val="5254660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23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D451-A6C6-41BB-80A4-F12F92D868E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46279-C499-4A96-AA48-BE629E7D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E7BC-0E43-4F7F-A854-1E0C6AB21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F6B0F-6CEC-4D05-A2FE-CAAE311A6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03F8-5C54-4218-B562-4AA628EC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2858-EDB7-466D-BFFD-40C7B72D2712}" type="datetime1">
              <a:rPr lang="el-GR" smtClean="0"/>
              <a:t>23/2/2021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7E35-543D-44A5-AB2D-D9B2BC8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6BF4-4EA7-4D13-A12C-5AF7E2D6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96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4D17-AB3A-479E-B301-08406033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58982-6E31-44C4-AD17-12E5189C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B292-79E8-4F98-8FAC-8F40BCDA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E075-078F-4672-BDEA-BDD071A7D168}" type="datetime1">
              <a:rPr lang="el-GR" smtClean="0"/>
              <a:t>23/2/2021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26F48-3C79-44FD-924D-39648C1F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F293B-5DF9-40A5-8330-F2FD831A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75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9374C-866E-4992-A89D-322A732F2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573E3-A0E2-4D1D-822B-75F8AEF9A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3711-4D41-41FB-8082-D3975D80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4CF2-5009-4B7C-BB29-DDC85201C30C}" type="datetime1">
              <a:rPr lang="el-GR" smtClean="0"/>
              <a:t>23/2/2021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4DF49-109E-4E74-A5D5-8669B0CF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94E95-3F7A-4BDF-91BB-A8A2B044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6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584C-0485-4CBB-B225-0C585FA5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12A6-7D0E-44CE-86DE-0EB75F7F3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37D43-AF74-4D7B-959B-0F3C6028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3662-F88F-4427-8315-41F20227C578}" type="datetime1">
              <a:rPr lang="el-GR" smtClean="0"/>
              <a:t>23/2/2021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14862-35EE-4909-86B7-129A0F55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10A4-6461-44B0-9EC0-419ED81C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97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DA04-0228-4328-96D3-578DE9A8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F591A-5E62-40B1-91BE-B9EFD5555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C4BA-7581-403A-A9AF-DF75B367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FE5B-55EE-482E-9305-B65F3FABB3CF}" type="datetime1">
              <a:rPr lang="el-GR" smtClean="0"/>
              <a:t>23/2/2021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9210E-9942-48EB-992A-AADD2929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DBA7B-AF33-413A-BC0F-EB535052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0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D492-C2DA-4303-A7C1-6FE24F5B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0DD6-8526-4198-A2D3-76F37C77D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7A34C-0730-4473-82A7-9455538BB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0989C-8B4A-4D15-B3CD-3FA33503A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6925-18C0-40C8-B8C6-BE7ECB44A2E3}" type="datetime1">
              <a:rPr lang="el-GR" smtClean="0"/>
              <a:t>23/2/2021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D721-3894-4551-B6AC-FFEDEDA1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960A-7E00-49C4-8643-D63BEA4F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21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70DC-2CAD-47E7-87E8-311AFE1D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17C61-0612-4ED3-9007-0E698745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1274-8BC9-4695-9EBD-275D372D7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EFE39-39DC-44DC-BBD1-5A485D684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4B1B2-CF79-4E90-BB6C-550AFD4B7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F500F-740A-4892-B5C7-B1900C00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75D9-33E2-4C27-B94C-EF725DD20A57}" type="datetime1">
              <a:rPr lang="el-GR" smtClean="0"/>
              <a:t>23/2/2021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1BEE3-4429-47CD-BFB6-67947DA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93027-C300-480D-9857-12600981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87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C3B1-D622-49BA-B14A-E42FA6D3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75AE8-8A84-42CF-B446-4243F657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3743-2373-4F25-B035-D8CCA40FAB42}" type="datetime1">
              <a:rPr lang="el-GR" smtClean="0"/>
              <a:t>23/2/2021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1927-C395-4EBB-82FE-2A65EA84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DB526-7FB5-46A2-8271-B2BF1A24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89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2D1EE-2EC0-4A0D-A925-AE7D017F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70A-C608-4434-B277-F20E0C29CCE1}" type="datetime1">
              <a:rPr lang="el-GR" smtClean="0"/>
              <a:t>23/2/2021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B1437-1EC6-4929-BD19-308C5BAB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8A95-891C-4A8C-A6BF-ACD50BCA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18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40EF-0FC7-44A6-9D4F-C01D3519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3797-1A41-462B-B4E8-6E542F1A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5F62C-089B-44CC-8B2E-59564C645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F79A2-5816-49FA-838B-90820358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75D-26ED-432E-BE9D-0AF2A7FCE199}" type="datetime1">
              <a:rPr lang="el-GR" smtClean="0"/>
              <a:t>23/2/2021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45819-835F-480F-9BCD-876D28AE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A7A5E-65E1-480B-9011-6F246988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01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5C18-1D3B-4E26-8E32-AC3E72CB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A2F1E-7F1A-4540-9A2B-08DED4B5D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A495C-6A42-4513-857B-20942DCB5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0592-12EE-4EB9-B021-84807CC8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D66-D7CB-49A1-9D9D-072862CAA239}" type="datetime1">
              <a:rPr lang="el-GR" smtClean="0"/>
              <a:t>23/2/2021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9229E-D1C7-403B-97B6-7D712F34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F3DD4-D812-416F-BDFA-0F30C1D1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50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FB120-8AFC-4F83-9889-1AB1F78A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2B5FC-AD76-4A77-8669-7043F20AC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F679F-4E5D-43F8-BECD-73179CA27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8073-E694-40BE-A68B-CBEC8C082C57}" type="datetime1">
              <a:rPr lang="el-GR" smtClean="0"/>
              <a:t>23/2/2021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516A5-B416-4DF6-BF5F-BD6584F99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F67E-559B-4CAC-9431-4FF34115E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2945-A81D-48AD-A1B0-327CBA7AD1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9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0246-E69F-479E-A9D0-7DF9E39F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083" y="528003"/>
            <a:ext cx="9608820" cy="2387600"/>
          </a:xfrm>
        </p:spPr>
        <p:txBody>
          <a:bodyPr>
            <a:normAutofit/>
          </a:bodyPr>
          <a:lstStyle/>
          <a:p>
            <a:r>
              <a:rPr lang="el-GR" dirty="0"/>
              <a:t>Έλεγχοι συμμόρφωσης με τον ΓΚΠΔ από την Εποπτική Αρχή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82311-18F1-4FA0-B87A-6824EFF7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790" y="4150678"/>
            <a:ext cx="8919210" cy="17700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l-GR" dirty="0"/>
              <a:t>Ειρήνη </a:t>
            </a:r>
            <a:r>
              <a:rPr lang="el-GR" dirty="0" err="1"/>
              <a:t>Λοϊζίδου</a:t>
            </a:r>
            <a:r>
              <a:rPr lang="el-GR" dirty="0"/>
              <a:t> Νικολαΐδου</a:t>
            </a:r>
          </a:p>
          <a:p>
            <a:pPr algn="l"/>
            <a:r>
              <a:rPr lang="el-GR" dirty="0"/>
              <a:t>Επίτροπος Προστασίας</a:t>
            </a:r>
          </a:p>
          <a:p>
            <a:pPr algn="l"/>
            <a:r>
              <a:rPr lang="el-GR" dirty="0"/>
              <a:t>Δεδομένων Προσωπικού Χαρακτήρα</a:t>
            </a:r>
          </a:p>
          <a:p>
            <a:pPr algn="l"/>
            <a:endParaRPr lang="el-GR" dirty="0"/>
          </a:p>
          <a:p>
            <a:pPr algn="r"/>
            <a:r>
              <a:rPr lang="en-US" dirty="0"/>
              <a:t>26 </a:t>
            </a:r>
            <a:r>
              <a:rPr lang="el-GR" dirty="0"/>
              <a:t>Φεβρουαρίου 2021</a:t>
            </a:r>
          </a:p>
          <a:p>
            <a:pPr algn="r"/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3411A-3592-4138-8CCE-87C0A6CE7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2" y="4150678"/>
            <a:ext cx="995678" cy="9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EF3667-8B28-482E-A775-FE4166797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82004"/>
              </p:ext>
            </p:extLst>
          </p:nvPr>
        </p:nvGraphicFramePr>
        <p:xfrm>
          <a:off x="498601" y="466725"/>
          <a:ext cx="11190288" cy="592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BA4FF0-3358-4328-9866-CC61E9959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8E5623-F688-4BA2-8007-D299D051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6686"/>
            <a:ext cx="4114800" cy="365125"/>
          </a:xfrm>
        </p:spPr>
        <p:txBody>
          <a:bodyPr/>
          <a:lstStyle/>
          <a:p>
            <a:r>
              <a:rPr lang="el-G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667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A4FF0-3358-4328-9866-CC61E9959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2C3784-3E39-4894-8BA7-ACC82B121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645" y="1253331"/>
            <a:ext cx="8823381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1800" b="1" dirty="0"/>
              <a:t>Γενικά Συμπεράσματα</a:t>
            </a:r>
            <a:endParaRPr lang="el-GR" sz="1800" dirty="0">
              <a:effectLst/>
              <a:latin typeface="Default Sans Serif"/>
              <a:ea typeface="Calibri" panose="020F0502020204030204" pitchFamily="34" charset="0"/>
            </a:endParaRPr>
          </a:p>
          <a:p>
            <a:endParaRPr lang="el-GR" sz="1800" dirty="0">
              <a:latin typeface="Default Sans Serif"/>
              <a:ea typeface="Calibri" panose="020F0502020204030204" pitchFamily="34" charset="0"/>
            </a:endParaRPr>
          </a:p>
          <a:p>
            <a:endParaRPr lang="el-GR" sz="1800" dirty="0">
              <a:latin typeface="Default Sans Serif"/>
              <a:ea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Default Sans Serif"/>
                <a:ea typeface="Calibri" panose="020F0502020204030204" pitchFamily="34" charset="0"/>
              </a:rPr>
              <a:t>Μη ικανοποιητικό επίπεδο συμμόρφωσης Δημόσιου και Ευρύτερου Δημόσιου Τομέα. Προγραμματίζεται επανέλεγχος.</a:t>
            </a:r>
          </a:p>
          <a:p>
            <a:endParaRPr lang="el-GR" sz="1200" dirty="0">
              <a:effectLst/>
              <a:latin typeface="Default Sans Serif"/>
              <a:ea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Default Sans Serif"/>
                <a:ea typeface="Calibri" panose="020F0502020204030204" pitchFamily="34" charset="0"/>
              </a:rPr>
              <a:t>Ικανοποιητικό επίπεδο συμμόρφωσης των κλάδων του Ιδιωτικού Τομέα. </a:t>
            </a:r>
          </a:p>
          <a:p>
            <a:endParaRPr lang="el-G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Default Sans Serif"/>
                <a:ea typeface="Calibri" panose="020F0502020204030204" pitchFamily="34" charset="0"/>
              </a:rPr>
              <a:t>Υψηλότερο επίπεδο συμμόρφωσης ασφαλιστικών εταιρειών έναντι των υπεραγορών. </a:t>
            </a:r>
          </a:p>
          <a:p>
            <a:endParaRPr lang="el-G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Default Sans Serif"/>
                <a:ea typeface="Calibri" panose="020F0502020204030204" pitchFamily="34" charset="0"/>
              </a:rPr>
              <a:t>Υψηλότερο επίπεδο συμμόρφωσης </a:t>
            </a:r>
            <a:r>
              <a:rPr lang="el-GR" sz="1800" dirty="0">
                <a:latin typeface="Default Sans Serif"/>
                <a:ea typeface="Calibri" panose="020F0502020204030204" pitchFamily="34" charset="0"/>
              </a:rPr>
              <a:t>επιχειρήσεων</a:t>
            </a:r>
            <a:r>
              <a:rPr lang="el-GR" sz="1800" dirty="0">
                <a:effectLst/>
                <a:latin typeface="Default Sans Serif"/>
                <a:ea typeface="Calibri" panose="020F0502020204030204" pitchFamily="34" charset="0"/>
              </a:rPr>
              <a:t> με μεγαλύτερο αριθμό εργαζομένων.</a:t>
            </a:r>
          </a:p>
          <a:p>
            <a:endParaRPr lang="el-GR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l-GR" sz="1800" dirty="0">
                <a:effectLst/>
                <a:latin typeface="Default Sans Serif"/>
                <a:ea typeface="Calibri" panose="020F0502020204030204" pitchFamily="34" charset="0"/>
              </a:rPr>
              <a:t>Το υψηλότερο επίπεδο συμμόρφωσης των μικρών υπεραγορών έναντι των μεσαίων υπεραγορών, χρήζει περαιτέρω επανεξέτασης.</a:t>
            </a:r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E3F85F-401A-4FD1-956B-E8EB1F4D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0319"/>
            <a:ext cx="4114800" cy="365125"/>
          </a:xfrm>
        </p:spPr>
        <p:txBody>
          <a:bodyPr/>
          <a:lstStyle/>
          <a:p>
            <a:r>
              <a:rPr lang="el-G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959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9B9CF-8939-4403-9377-5487F0E2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E09295-4736-4912-9873-35A630EDE716}"/>
              </a:ext>
            </a:extLst>
          </p:cNvPr>
          <p:cNvSpPr txBox="1"/>
          <p:nvPr/>
        </p:nvSpPr>
        <p:spPr>
          <a:xfrm>
            <a:off x="1987760" y="1089898"/>
            <a:ext cx="766761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l-GR" sz="18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r>
              <a:rPr lang="el-GR" sz="2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Γραφείο Επιτρόπου Προστασίας </a:t>
            </a:r>
          </a:p>
          <a:p>
            <a:pPr algn="ctr"/>
            <a:r>
              <a:rPr lang="el-GR" sz="2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Δεδομένων Προσωπικού Χαρακτήρα </a:t>
            </a:r>
            <a:endParaRPr lang="en-US" sz="2800" b="1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endParaRPr lang="el-GR" sz="28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r>
              <a:rPr lang="el-GR" sz="2800" b="0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Ιάσονος</a:t>
            </a:r>
            <a:r>
              <a:rPr lang="el-GR" sz="2800" b="0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 1, 1082 Λευκωσία </a:t>
            </a:r>
          </a:p>
          <a:p>
            <a:pPr algn="ctr"/>
            <a:r>
              <a:rPr lang="el-GR" sz="2800" b="0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Τ.Θ. 23378, 1682 Λευκωσία </a:t>
            </a:r>
            <a:endParaRPr lang="en-US" sz="28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endParaRPr lang="el-GR" sz="28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r>
              <a:rPr lang="el-GR" sz="2800" b="0" i="0" u="none" strike="noStrike" baseline="0" dirty="0" err="1">
                <a:solidFill>
                  <a:srgbClr val="002060"/>
                </a:solidFill>
                <a:latin typeface="Tahoma" panose="020B0604030504040204" pitchFamily="34" charset="0"/>
              </a:rPr>
              <a:t>Τηλ</a:t>
            </a:r>
            <a:r>
              <a:rPr lang="el-GR" sz="2800" b="0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.: 22818456, Φαξ: 22304565 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E-mail: commissioner@dataprotection.gov.cy </a:t>
            </a:r>
          </a:p>
          <a:p>
            <a:pPr algn="ctr"/>
            <a:endParaRPr lang="en-US" sz="2800" b="0" i="0" u="none" strike="noStrike" baseline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2800" b="1" i="0" u="none" strike="noStrike" baseline="0" dirty="0">
                <a:solidFill>
                  <a:srgbClr val="002060"/>
                </a:solidFill>
                <a:latin typeface="Tahoma" panose="020B0604030504040204" pitchFamily="34" charset="0"/>
              </a:rPr>
              <a:t>www.dataprotection.gov.cy 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FB919-BD88-45E2-8DD5-B2733E50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09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27DEE-435D-4C4D-A493-92764B5C7A28}"/>
              </a:ext>
            </a:extLst>
          </p:cNvPr>
          <p:cNvSpPr txBox="1"/>
          <p:nvPr/>
        </p:nvSpPr>
        <p:spPr>
          <a:xfrm>
            <a:off x="595313" y="2228592"/>
            <a:ext cx="113671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Έλεγχοι συμμόρφωσης στους ακόλουθους τομείς μέσω ερωτηματολογίου: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l-GR" dirty="0"/>
              <a:t>Έλεγχος Δημόσιου και Ευρύτερου Δημόσιου Τομέα (2019)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l-GR" dirty="0"/>
              <a:t>Έλεγχος Ιδιωτικού Τομέα σε:</a:t>
            </a:r>
          </a:p>
          <a:p>
            <a:pPr marL="714375" indent="-352425">
              <a:buFont typeface="Arial" panose="020B0604020202020204" pitchFamily="34" charset="0"/>
              <a:buChar char="•"/>
            </a:pPr>
            <a:r>
              <a:rPr lang="el-GR" dirty="0"/>
              <a:t>Υπεραγορές (2020)</a:t>
            </a:r>
          </a:p>
          <a:p>
            <a:pPr marL="714375" indent="-352425">
              <a:buFont typeface="Arial" panose="020B0604020202020204" pitchFamily="34" charset="0"/>
              <a:buChar char="•"/>
            </a:pPr>
            <a:r>
              <a:rPr lang="el-GR" dirty="0"/>
              <a:t>Ασφαλιστικές εταιρείες (2020)</a:t>
            </a:r>
          </a:p>
          <a:p>
            <a:pPr marL="714375" indent="-352425">
              <a:buFont typeface="Arial" panose="020B0604020202020204" pitchFamily="34" charset="0"/>
              <a:buChar char="•"/>
            </a:pPr>
            <a:r>
              <a:rPr lang="el-GR" dirty="0"/>
              <a:t>Ιδιωτικά Νοσηλευτήρια (2021 - σε εξέλιξη)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Στόχοι: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Αποτύπωση της συμμόρφωσης με τον ΓΚΠΔ ανά το παγκύπριο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Καταγραφή παραλείψεων και/ή κενών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Εντοπισμός διαδικασιών και πράξεων επεξεργασίας που χρήζουν ιδιαίτερης προσοχής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Καθορισμός περαιτέρω στρατηγικής για καλλιέργεια ορθής νοοτροπίας ως προς την προστασία των προσωπικών δεδομένων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E7FE2-8ED5-45C0-B078-B8629DC58994}"/>
              </a:ext>
            </a:extLst>
          </p:cNvPr>
          <p:cNvSpPr txBox="1"/>
          <p:nvPr/>
        </p:nvSpPr>
        <p:spPr>
          <a:xfrm>
            <a:off x="3049138" y="1173287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Έλεγχοι συμμόρφωσης με τον ΓΚΠΔ από την Εποπτική Αρχή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37334-10F4-4A01-9956-3882F880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0DB4D-277F-4489-A633-E8A61C90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l-G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795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577AAE-D996-44DC-A70F-234375F1E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681329"/>
              </p:ext>
            </p:extLst>
          </p:nvPr>
        </p:nvGraphicFramePr>
        <p:xfrm>
          <a:off x="1482510" y="1094918"/>
          <a:ext cx="9226980" cy="499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9FDEED-7819-43F3-AD05-81F3C361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F8E02-668D-44BD-8E56-C56928243B67}"/>
              </a:ext>
            </a:extLst>
          </p:cNvPr>
          <p:cNvSpPr txBox="1"/>
          <p:nvPr/>
        </p:nvSpPr>
        <p:spPr>
          <a:xfrm>
            <a:off x="3827900" y="304065"/>
            <a:ext cx="452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Έλεγχος</a:t>
            </a:r>
            <a:r>
              <a:rPr lang="el-GR" sz="1600" b="1" baseline="0" dirty="0"/>
              <a:t> Δημόσιου και Ευρύτερου Δημόσιου Τομέα</a:t>
            </a:r>
            <a:endParaRPr lang="en-US" sz="1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018CA-3892-4F34-89E5-9C8FE180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374"/>
            <a:ext cx="4114800" cy="365125"/>
          </a:xfrm>
        </p:spPr>
        <p:txBody>
          <a:bodyPr/>
          <a:lstStyle/>
          <a:p>
            <a:r>
              <a:rPr lang="el-G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055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27DEE-435D-4C4D-A493-92764B5C7A28}"/>
              </a:ext>
            </a:extLst>
          </p:cNvPr>
          <p:cNvSpPr txBox="1"/>
          <p:nvPr/>
        </p:nvSpPr>
        <p:spPr>
          <a:xfrm>
            <a:off x="519813" y="1272247"/>
            <a:ext cx="110013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Έλεγχος σε Υπεραγορές: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l-GR" sz="1600" dirty="0"/>
              <a:t>31 απαντήσεις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l-GR" sz="1600" dirty="0"/>
              <a:t>Αντιπροσωπευτικό δείγμα από όλες τις επαρχίες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l-GR" sz="1600" dirty="0"/>
              <a:t>Κατηγοριοποίηση ανά αριθμό εργαζομένων: 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Μικρές (μέχρι 25)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Μεσαίες (μέχρι 50)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Μεγάλες (μέχρι 370)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Πολύ Μεγάλες (μέχρι 1800)</a:t>
            </a:r>
          </a:p>
          <a:p>
            <a:pPr marL="361950"/>
            <a:endParaRPr lang="el-GR" sz="1600" dirty="0"/>
          </a:p>
          <a:p>
            <a:pPr marL="361950"/>
            <a:endParaRPr lang="el-GR" sz="1600" dirty="0"/>
          </a:p>
          <a:p>
            <a:pPr marL="361950"/>
            <a:endParaRPr lang="el-GR" sz="1600" dirty="0"/>
          </a:p>
          <a:p>
            <a:r>
              <a:rPr lang="el-GR" sz="1600" dirty="0"/>
              <a:t>Έλεγχος σε Ασφαλιστικές Εταιρείες: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l-GR" sz="1600" dirty="0"/>
              <a:t>39 απαντήσεις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l-GR" sz="1600" dirty="0"/>
              <a:t>Μελέτη όλου του κλάδου</a:t>
            </a:r>
          </a:p>
          <a:p>
            <a:pPr marL="647700" indent="-285750">
              <a:buFont typeface="Arial" panose="020B0604020202020204" pitchFamily="34" charset="0"/>
              <a:buChar char="•"/>
            </a:pPr>
            <a:r>
              <a:rPr lang="el-GR" sz="1600" dirty="0"/>
              <a:t>Κατηγοριοποίηση ανά αριθμό εργαζομένων: 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Μικρές (μέχρι 30)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Μεσαίες (μέχρι 75)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Μεγάλες (μέχρι 115)</a:t>
            </a:r>
          </a:p>
          <a:p>
            <a:pPr marL="1104900" lvl="1" indent="-285750">
              <a:buFont typeface="Arial" panose="020B0604020202020204" pitchFamily="34" charset="0"/>
              <a:buChar char="•"/>
            </a:pPr>
            <a:r>
              <a:rPr lang="el-GR" sz="1600" dirty="0"/>
              <a:t>Πολύ Μεγάλες (μέχρι 145)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E7FE2-8ED5-45C0-B078-B8629DC58994}"/>
              </a:ext>
            </a:extLst>
          </p:cNvPr>
          <p:cNvSpPr txBox="1"/>
          <p:nvPr/>
        </p:nvSpPr>
        <p:spPr>
          <a:xfrm>
            <a:off x="3051272" y="485390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Έλεγχος Ιδιωτικού Τομέα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764B2-01F5-40E0-A86F-7A741F836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15FA8-FDE2-466A-A72A-3B956DF2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187"/>
            <a:ext cx="4114800" cy="365125"/>
          </a:xfrm>
        </p:spPr>
        <p:txBody>
          <a:bodyPr/>
          <a:lstStyle/>
          <a:p>
            <a:r>
              <a:rPr lang="el-G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84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79150A-F20F-4F06-8A11-535FFC86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907371"/>
              </p:ext>
            </p:extLst>
          </p:nvPr>
        </p:nvGraphicFramePr>
        <p:xfrm>
          <a:off x="282905" y="900356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04AAF2-94A2-43B8-B575-7230ADF3A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608937"/>
              </p:ext>
            </p:extLst>
          </p:nvPr>
        </p:nvGraphicFramePr>
        <p:xfrm>
          <a:off x="6101111" y="900356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FD7AE0C-DA3D-44D9-B6F5-D8D8B1648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4F269-7D34-4192-B175-C4CCA9D1D25E}"/>
              </a:ext>
            </a:extLst>
          </p:cNvPr>
          <p:cNvSpPr txBox="1"/>
          <p:nvPr/>
        </p:nvSpPr>
        <p:spPr>
          <a:xfrm>
            <a:off x="3658681" y="313699"/>
            <a:ext cx="4887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Στατιστικά Αποτελέσματα Υπεραγορών/Ασφαλιστικών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8239F-FF37-4ADF-A2F3-8D4674F1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88945"/>
            <a:ext cx="4114800" cy="365125"/>
          </a:xfrm>
        </p:spPr>
        <p:txBody>
          <a:bodyPr/>
          <a:lstStyle/>
          <a:p>
            <a:r>
              <a:rPr lang="el-G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0332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79150A-F20F-4F06-8A11-535FFC86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59994"/>
              </p:ext>
            </p:extLst>
          </p:nvPr>
        </p:nvGraphicFramePr>
        <p:xfrm>
          <a:off x="6099515" y="900118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D06B9E-C56E-4BA4-AA77-245904608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07245"/>
              </p:ext>
            </p:extLst>
          </p:nvPr>
        </p:nvGraphicFramePr>
        <p:xfrm>
          <a:off x="281309" y="900118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24574FB-809B-47CB-90E8-AC609A6DF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8277D-112D-49E8-AD30-BAD8E71C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656"/>
            <a:ext cx="4114800" cy="365125"/>
          </a:xfrm>
        </p:spPr>
        <p:txBody>
          <a:bodyPr/>
          <a:lstStyle/>
          <a:p>
            <a:r>
              <a:rPr lang="el-G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6851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A04AAF2-94A2-43B8-B575-7230ADF3A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694754"/>
              </p:ext>
            </p:extLst>
          </p:nvPr>
        </p:nvGraphicFramePr>
        <p:xfrm>
          <a:off x="6101111" y="899171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9C1708-27DE-4935-BA0D-091BF486B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441608"/>
              </p:ext>
            </p:extLst>
          </p:nvPr>
        </p:nvGraphicFramePr>
        <p:xfrm>
          <a:off x="282905" y="899171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BA6AEF-E072-45CC-B459-5BFBE71D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38A1F7-83DC-410C-B9D8-50514775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011"/>
            <a:ext cx="4114800" cy="365125"/>
          </a:xfrm>
        </p:spPr>
        <p:txBody>
          <a:bodyPr/>
          <a:lstStyle/>
          <a:p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1775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79150A-F20F-4F06-8A11-535FFC862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247542"/>
              </p:ext>
            </p:extLst>
          </p:nvPr>
        </p:nvGraphicFramePr>
        <p:xfrm>
          <a:off x="6096000" y="899407"/>
          <a:ext cx="5818206" cy="559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8A4BBA-6B44-4A9C-AEF6-C95E7CB113FA}"/>
              </a:ext>
            </a:extLst>
          </p:cNvPr>
          <p:cNvSpPr txBox="1"/>
          <p:nvPr/>
        </p:nvSpPr>
        <p:spPr>
          <a:xfrm>
            <a:off x="497204" y="600075"/>
            <a:ext cx="5252085" cy="618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/>
          </a:p>
          <a:p>
            <a:endParaRPr lang="el-GR" sz="800" dirty="0"/>
          </a:p>
          <a:p>
            <a:r>
              <a:rPr lang="el-GR" sz="1600" dirty="0"/>
              <a:t>Γνωστοποίηση παραβίασης δεδομένων στην Εποπτική Αρχή: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Υπεραγορές: 0 από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Ασφαλιστικές εταιρείες: 6 από 39</a:t>
            </a:r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Εκτίμηση Αντικτύπου</a:t>
            </a:r>
          </a:p>
          <a:p>
            <a:r>
              <a:rPr lang="el-GR" sz="1600" dirty="0"/>
              <a:t>Ενδεικτικές απαντήσεις:</a:t>
            </a:r>
          </a:p>
          <a:p>
            <a:endParaRPr lang="el-GR" sz="1200" dirty="0"/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Χρήση Κλειστού Κυκλώματος </a:t>
            </a:r>
            <a:r>
              <a:rPr lang="el-GR" sz="1600" dirty="0" err="1">
                <a:effectLst/>
                <a:ea typeface="Calibri" panose="020F0502020204030204" pitchFamily="34" charset="0"/>
              </a:rPr>
              <a:t>Βιντεοπαρακολούθησης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Διαδικασία Πρόσληψης</a:t>
            </a: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Διαχείριση φακέλου εργαζομένων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Χρήση </a:t>
            </a:r>
            <a:r>
              <a:rPr lang="en-US" sz="1600" dirty="0">
                <a:effectLst/>
                <a:ea typeface="Calibri" panose="020F0502020204030204" pitchFamily="34" charset="0"/>
              </a:rPr>
              <a:t>GPS</a:t>
            </a:r>
            <a:r>
              <a:rPr lang="el-GR" sz="1600" dirty="0">
                <a:effectLst/>
                <a:ea typeface="Calibri" panose="020F0502020204030204" pitchFamily="34" charset="0"/>
              </a:rPr>
              <a:t> / Αξιολόγηση οδηγητικής συμπεριφοράς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Τεχνικά θέματα (διαχείριση προσβάσεων στα συστήματα, χρήση </a:t>
            </a:r>
            <a:r>
              <a:rPr lang="en-US" sz="1600" dirty="0">
                <a:effectLst/>
                <a:ea typeface="Calibri" panose="020F0502020204030204" pitchFamily="34" charset="0"/>
              </a:rPr>
              <a:t>Back</a:t>
            </a:r>
            <a:r>
              <a:rPr lang="el-GR" sz="1600" dirty="0">
                <a:effectLst/>
                <a:ea typeface="Calibri" panose="020F0502020204030204" pitchFamily="34" charset="0"/>
              </a:rPr>
              <a:t> – </a:t>
            </a:r>
            <a:r>
              <a:rPr lang="en-US" sz="1600" dirty="0">
                <a:effectLst/>
                <a:ea typeface="Calibri" panose="020F0502020204030204" pitchFamily="34" charset="0"/>
              </a:rPr>
              <a:t>up</a:t>
            </a:r>
            <a:r>
              <a:rPr lang="el-GR" sz="1600" dirty="0">
                <a:effectLst/>
                <a:ea typeface="Calibri" panose="020F0502020204030204" pitchFamily="34" charset="0"/>
              </a:rPr>
              <a:t>, χρήση λογισμικού </a:t>
            </a:r>
            <a:r>
              <a:rPr lang="en-US" sz="1600" dirty="0">
                <a:effectLst/>
                <a:ea typeface="Calibri" panose="020F0502020204030204" pitchFamily="34" charset="0"/>
              </a:rPr>
              <a:t>Data Loss Prevention</a:t>
            </a:r>
            <a:r>
              <a:rPr lang="el-GR" sz="1600" dirty="0">
                <a:effectLst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Διαχείριση απαιτήσεων πελατών/τρίτων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ea typeface="Calibri" panose="020F0502020204030204" pitchFamily="34" charset="0"/>
              </a:rPr>
              <a:t>Διαδικασία </a:t>
            </a:r>
            <a:r>
              <a:rPr lang="en-US" sz="1600" dirty="0">
                <a:effectLst/>
                <a:ea typeface="Calibri" panose="020F0502020204030204" pitchFamily="34" charset="0"/>
              </a:rPr>
              <a:t>Know your Customer</a:t>
            </a:r>
            <a:r>
              <a:rPr lang="el-GR" sz="1600" dirty="0">
                <a:effectLst/>
                <a:ea typeface="Calibri" panose="020F0502020204030204" pitchFamily="34" charset="0"/>
              </a:rPr>
              <a:t> (</a:t>
            </a:r>
            <a:r>
              <a:rPr lang="en-US" sz="1600" dirty="0">
                <a:effectLst/>
                <a:ea typeface="Calibri" panose="020F0502020204030204" pitchFamily="34" charset="0"/>
              </a:rPr>
              <a:t>KYC</a:t>
            </a:r>
            <a:r>
              <a:rPr lang="el-GR" sz="1600" dirty="0">
                <a:effectLst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endParaRPr lang="el-GR" sz="1600" dirty="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6D661-7AF6-417F-BFFA-F33C497A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9AC4A-43F3-4166-BE23-525D8C1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l-G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2293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34000">
              <a:schemeClr val="accent5">
                <a:lumMod val="45000"/>
                <a:lumOff val="5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5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EF3667-8B28-482E-A775-FE4166797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90011"/>
              </p:ext>
            </p:extLst>
          </p:nvPr>
        </p:nvGraphicFramePr>
        <p:xfrm>
          <a:off x="507236" y="466725"/>
          <a:ext cx="11190288" cy="592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BA4FF0-3358-4328-9866-CC61E9959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08" y="6271445"/>
            <a:ext cx="497839" cy="4704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A095F1-B39A-442B-B7FA-525D7FEC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945"/>
            <a:ext cx="4114800" cy="365125"/>
          </a:xfrm>
        </p:spPr>
        <p:txBody>
          <a:bodyPr/>
          <a:lstStyle/>
          <a:p>
            <a:r>
              <a:rPr lang="el-G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7770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578</TotalTime>
  <Words>417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Default Sans Serif</vt:lpstr>
      <vt:lpstr>Tahoma</vt:lpstr>
      <vt:lpstr>Times New Roman</vt:lpstr>
      <vt:lpstr>Office Theme</vt:lpstr>
      <vt:lpstr>Έλεγχοι συμμόρφωσης με τον ΓΚΠΔ από την Εποπτική Αρχή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order O1826579</dc:creator>
  <cp:lastModifiedBy>Zosimas Zosimas</cp:lastModifiedBy>
  <cp:revision>49</cp:revision>
  <cp:lastPrinted>2021-02-23T08:37:39Z</cp:lastPrinted>
  <dcterms:created xsi:type="dcterms:W3CDTF">2021-02-19T06:09:41Z</dcterms:created>
  <dcterms:modified xsi:type="dcterms:W3CDTF">2021-02-23T10:24:05Z</dcterms:modified>
</cp:coreProperties>
</file>